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0" r:id="rId8"/>
    <p:sldId id="262" r:id="rId9"/>
    <p:sldId id="264" r:id="rId10"/>
    <p:sldId id="265" r:id="rId11"/>
    <p:sldId id="271" r:id="rId12"/>
    <p:sldId id="263" r:id="rId13"/>
    <p:sldId id="266" r:id="rId14"/>
    <p:sldId id="267"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8" autoAdjust="0"/>
    <p:restoredTop sz="94660"/>
  </p:normalViewPr>
  <p:slideViewPr>
    <p:cSldViewPr snapToGrid="0">
      <p:cViewPr varScale="1">
        <p:scale>
          <a:sx n="94" d="100"/>
          <a:sy n="94" d="100"/>
        </p:scale>
        <p:origin x="18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371D-E39D-BF68-1658-103724128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B654F1-8610-86CB-6FD3-A53B81C63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0A7FCE-5D99-2235-3287-D46E181D0C09}"/>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5" name="Footer Placeholder 4">
            <a:extLst>
              <a:ext uri="{FF2B5EF4-FFF2-40B4-BE49-F238E27FC236}">
                <a16:creationId xmlns:a16="http://schemas.microsoft.com/office/drawing/2014/main" id="{A34F06F3-CEC0-92E8-1B2F-E3A40DEEC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0B391-3560-2169-AB04-83105702437B}"/>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55653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5634-07E4-B61A-02BD-4655F76EBD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0C6988-FC1E-C0BE-167D-0AEFB2075D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952A7-3909-EBCD-B9D8-501F58152011}"/>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5" name="Footer Placeholder 4">
            <a:extLst>
              <a:ext uri="{FF2B5EF4-FFF2-40B4-BE49-F238E27FC236}">
                <a16:creationId xmlns:a16="http://schemas.microsoft.com/office/drawing/2014/main" id="{81E62815-84E0-1986-CC66-B58D75793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D695D-24B4-868F-1FE4-2CF7AAAD8705}"/>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11070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46FABA-C5F3-EA9C-EA15-0A56AE3B4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B8B74B-FDBB-7DAC-BA35-16A48D77D5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FA35D-CF3B-E39C-3838-14E7270DCD78}"/>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5" name="Footer Placeholder 4">
            <a:extLst>
              <a:ext uri="{FF2B5EF4-FFF2-40B4-BE49-F238E27FC236}">
                <a16:creationId xmlns:a16="http://schemas.microsoft.com/office/drawing/2014/main" id="{528BF7A2-25C2-C414-B9C5-EC90659EA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92471-FF80-D18C-DF1E-BD4EBA2A9F00}"/>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1945274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D4F0-809F-FDB5-464D-0AA0CDA57A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06B39-E0F7-7FC1-7354-F3A67319A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5DEFA-6E40-B90C-99C8-B4CE14F785A8}"/>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5" name="Footer Placeholder 4">
            <a:extLst>
              <a:ext uri="{FF2B5EF4-FFF2-40B4-BE49-F238E27FC236}">
                <a16:creationId xmlns:a16="http://schemas.microsoft.com/office/drawing/2014/main" id="{0DCD75FF-0DE0-318C-45FA-57FBD82EB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5AFD1-FCF3-50C4-E00B-13BA11AE609F}"/>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3040816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A591-7054-59C5-FD82-C6456B037A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D9182C-5032-153A-EB64-8538C1FE62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021B8E-1A63-B575-08CB-222586BA6096}"/>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5" name="Footer Placeholder 4">
            <a:extLst>
              <a:ext uri="{FF2B5EF4-FFF2-40B4-BE49-F238E27FC236}">
                <a16:creationId xmlns:a16="http://schemas.microsoft.com/office/drawing/2014/main" id="{81D2026F-A8C8-CF49-A853-21551DD25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41FEC-E49B-57D6-6EFE-FA0AA79E66E5}"/>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247788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115D4-B799-3169-595F-24DBC017AF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0650D3-5567-65AB-FCFB-81D7DA8FAC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A6A5B6-2347-6A96-0C53-2503E1047C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2CA011-F76C-C3F0-0752-349287A54FC0}"/>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6" name="Footer Placeholder 5">
            <a:extLst>
              <a:ext uri="{FF2B5EF4-FFF2-40B4-BE49-F238E27FC236}">
                <a16:creationId xmlns:a16="http://schemas.microsoft.com/office/drawing/2014/main" id="{13A1396A-88DF-0EBD-91AA-5C0B526B44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FCE99-2852-D4B0-B89D-62EAB60628A1}"/>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30007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859F-9C66-2C8F-C1E1-445E0EC792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FAADF2-117F-84D6-10F2-EDE287FEAE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A47512-707B-C4F9-CF60-EA987D4471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D52770-1548-130E-0747-60269AB8B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6682AD-596B-8320-E4B4-775F09B4A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F129A8-27E7-12A1-4179-2A1257BA17CF}"/>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8" name="Footer Placeholder 7">
            <a:extLst>
              <a:ext uri="{FF2B5EF4-FFF2-40B4-BE49-F238E27FC236}">
                <a16:creationId xmlns:a16="http://schemas.microsoft.com/office/drawing/2014/main" id="{9858A30C-DDC4-CC8B-C220-7252C714D8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B24464-E863-6740-D363-9802F3296AFB}"/>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1860778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2E7F-0F46-5F4C-CD92-3638812EE8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359F03-95B0-64AE-8FDD-CAC40125600B}"/>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4" name="Footer Placeholder 3">
            <a:extLst>
              <a:ext uri="{FF2B5EF4-FFF2-40B4-BE49-F238E27FC236}">
                <a16:creationId xmlns:a16="http://schemas.microsoft.com/office/drawing/2014/main" id="{C9ADBBDF-31AA-0864-D5DC-D54EA3EAFF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8CF034-9568-D3C6-F6D6-0F8E333BA36B}"/>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522448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4668F-6E73-EF5B-D7FD-BB51D2BFF7C5}"/>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3" name="Footer Placeholder 2">
            <a:extLst>
              <a:ext uri="{FF2B5EF4-FFF2-40B4-BE49-F238E27FC236}">
                <a16:creationId xmlns:a16="http://schemas.microsoft.com/office/drawing/2014/main" id="{AB3D9ECB-A551-A8DD-651E-F5BAFD8AF2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09E6CC-27C4-5820-8FD2-84E22301A946}"/>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66369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9A46-DE5A-0C5E-2B63-950B03BD1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4F6218-05E9-B67B-A813-2D3CD2470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2395C5-D14C-A86E-8678-8F1862958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CB244-4292-6423-8D29-F96468EB1812}"/>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6" name="Footer Placeholder 5">
            <a:extLst>
              <a:ext uri="{FF2B5EF4-FFF2-40B4-BE49-F238E27FC236}">
                <a16:creationId xmlns:a16="http://schemas.microsoft.com/office/drawing/2014/main" id="{B3DF512E-7722-5426-80CA-772256D903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AFDE4-79E1-3020-4E39-1C5A848118DE}"/>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267062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0296-FB0F-6FEB-CD8D-45537A360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425F3B-7842-0A9A-F63A-C5BC313AE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CB219D-6EAB-9A7A-8858-7A0B791B5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702E0-4642-B92D-79D5-8498B1076DE0}"/>
              </a:ext>
            </a:extLst>
          </p:cNvPr>
          <p:cNvSpPr>
            <a:spLocks noGrp="1"/>
          </p:cNvSpPr>
          <p:nvPr>
            <p:ph type="dt" sz="half" idx="10"/>
          </p:nvPr>
        </p:nvSpPr>
        <p:spPr/>
        <p:txBody>
          <a:bodyPr/>
          <a:lstStyle/>
          <a:p>
            <a:fld id="{7D6CE991-138B-4409-97EC-7BC6309F7E04}" type="datetimeFigureOut">
              <a:rPr lang="en-US" smtClean="0"/>
              <a:t>2/26/2024</a:t>
            </a:fld>
            <a:endParaRPr lang="en-US"/>
          </a:p>
        </p:txBody>
      </p:sp>
      <p:sp>
        <p:nvSpPr>
          <p:cNvPr id="6" name="Footer Placeholder 5">
            <a:extLst>
              <a:ext uri="{FF2B5EF4-FFF2-40B4-BE49-F238E27FC236}">
                <a16:creationId xmlns:a16="http://schemas.microsoft.com/office/drawing/2014/main" id="{A371AEA3-5351-0538-1161-7608D463B5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C8738F-2AC0-485A-564E-E9F2DB6C4015}"/>
              </a:ext>
            </a:extLst>
          </p:cNvPr>
          <p:cNvSpPr>
            <a:spLocks noGrp="1"/>
          </p:cNvSpPr>
          <p:nvPr>
            <p:ph type="sldNum" sz="quarter" idx="12"/>
          </p:nvPr>
        </p:nvSpPr>
        <p:spPr/>
        <p:txBody>
          <a:bodyPr/>
          <a:lstStyle/>
          <a:p>
            <a:fld id="{616EA56C-AF44-49BB-837F-43402BCA820C}" type="slidenum">
              <a:rPr lang="en-US" smtClean="0"/>
              <a:t>‹#›</a:t>
            </a:fld>
            <a:endParaRPr lang="en-US"/>
          </a:p>
        </p:txBody>
      </p:sp>
    </p:spTree>
    <p:extLst>
      <p:ext uri="{BB962C8B-B14F-4D97-AF65-F5344CB8AC3E}">
        <p14:creationId xmlns:p14="http://schemas.microsoft.com/office/powerpoint/2010/main" val="3646431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B86113-0EFF-CF83-56DE-53FFAF043B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785413-C057-AE9F-A544-DD98364578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1B620-88F7-49A3-41BF-C7DFB4D0D5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CE991-138B-4409-97EC-7BC6309F7E04}" type="datetimeFigureOut">
              <a:rPr lang="en-US" smtClean="0"/>
              <a:t>2/26/2024</a:t>
            </a:fld>
            <a:endParaRPr lang="en-US"/>
          </a:p>
        </p:txBody>
      </p:sp>
      <p:sp>
        <p:nvSpPr>
          <p:cNvPr id="5" name="Footer Placeholder 4">
            <a:extLst>
              <a:ext uri="{FF2B5EF4-FFF2-40B4-BE49-F238E27FC236}">
                <a16:creationId xmlns:a16="http://schemas.microsoft.com/office/drawing/2014/main" id="{CA99BD81-53F3-E0B9-8AE1-0397BB5D6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109C51-1EB8-4D24-5485-A3E2ED62D5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6EA56C-AF44-49BB-837F-43402BCA820C}" type="slidenum">
              <a:rPr lang="en-US" smtClean="0"/>
              <a:t>‹#›</a:t>
            </a:fld>
            <a:endParaRPr lang="en-US"/>
          </a:p>
        </p:txBody>
      </p:sp>
    </p:spTree>
    <p:extLst>
      <p:ext uri="{BB962C8B-B14F-4D97-AF65-F5344CB8AC3E}">
        <p14:creationId xmlns:p14="http://schemas.microsoft.com/office/powerpoint/2010/main" val="3084336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951F-21FA-AA3E-C8E7-7AAA16E00C81}"/>
              </a:ext>
            </a:extLst>
          </p:cNvPr>
          <p:cNvSpPr>
            <a:spLocks noGrp="1"/>
          </p:cNvSpPr>
          <p:nvPr>
            <p:ph type="ctrTitle"/>
          </p:nvPr>
        </p:nvSpPr>
        <p:spPr/>
        <p:txBody>
          <a:bodyPr/>
          <a:lstStyle/>
          <a:p>
            <a:r>
              <a:rPr lang="en-US" dirty="0" err="1"/>
              <a:t>PoMo</a:t>
            </a:r>
            <a:r>
              <a:rPr lang="en-US" dirty="0"/>
              <a:t> – </a:t>
            </a:r>
            <a:r>
              <a:rPr lang="en-US" dirty="0" err="1"/>
              <a:t>POlymorphism</a:t>
            </a:r>
            <a:r>
              <a:rPr lang="en-US" dirty="0"/>
              <a:t>-aware phylogenetic </a:t>
            </a:r>
            <a:r>
              <a:rPr lang="en-US" dirty="0" err="1"/>
              <a:t>MOdel</a:t>
            </a:r>
            <a:endParaRPr lang="en-US" dirty="0"/>
          </a:p>
        </p:txBody>
      </p:sp>
      <p:sp>
        <p:nvSpPr>
          <p:cNvPr id="3" name="Subtitle 2">
            <a:extLst>
              <a:ext uri="{FF2B5EF4-FFF2-40B4-BE49-F238E27FC236}">
                <a16:creationId xmlns:a16="http://schemas.microsoft.com/office/drawing/2014/main" id="{AA7CBA2F-9A4C-D114-3B9B-1A548DF0CB78}"/>
              </a:ext>
            </a:extLst>
          </p:cNvPr>
          <p:cNvSpPr>
            <a:spLocks noGrp="1"/>
          </p:cNvSpPr>
          <p:nvPr>
            <p:ph type="subTitle" idx="1"/>
          </p:nvPr>
        </p:nvSpPr>
        <p:spPr/>
        <p:txBody>
          <a:bodyPr/>
          <a:lstStyle/>
          <a:p>
            <a:r>
              <a:rPr lang="en-US" dirty="0" err="1"/>
              <a:t>Phylo</a:t>
            </a:r>
            <a:r>
              <a:rPr lang="en-US" dirty="0"/>
              <a:t> Seminar 2024</a:t>
            </a:r>
          </a:p>
          <a:p>
            <a:r>
              <a:rPr lang="en-US" dirty="0"/>
              <a:t>Bhagya Amarasinghe</a:t>
            </a:r>
          </a:p>
        </p:txBody>
      </p:sp>
    </p:spTree>
    <p:extLst>
      <p:ext uri="{BB962C8B-B14F-4D97-AF65-F5344CB8AC3E}">
        <p14:creationId xmlns:p14="http://schemas.microsoft.com/office/powerpoint/2010/main" val="4200979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D0310AD-C0F8-4149-F588-73311CF1A618}"/>
              </a:ext>
            </a:extLst>
          </p:cNvPr>
          <p:cNvPicPr>
            <a:picLocks noGrp="1" noChangeAspect="1"/>
          </p:cNvPicPr>
          <p:nvPr>
            <p:ph idx="1"/>
          </p:nvPr>
        </p:nvPicPr>
        <p:blipFill>
          <a:blip r:embed="rId2"/>
          <a:stretch>
            <a:fillRect/>
          </a:stretch>
        </p:blipFill>
        <p:spPr>
          <a:xfrm>
            <a:off x="581194" y="1027906"/>
            <a:ext cx="11029612" cy="4966154"/>
          </a:xfrm>
          <a:prstGeom prst="rect">
            <a:avLst/>
          </a:prstGeom>
        </p:spPr>
      </p:pic>
    </p:spTree>
    <p:extLst>
      <p:ext uri="{BB962C8B-B14F-4D97-AF65-F5344CB8AC3E}">
        <p14:creationId xmlns:p14="http://schemas.microsoft.com/office/powerpoint/2010/main" val="1718135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5A4EE3-6277-B589-54F4-F983ADCFC55F}"/>
              </a:ext>
            </a:extLst>
          </p:cNvPr>
          <p:cNvPicPr>
            <a:picLocks noChangeAspect="1"/>
          </p:cNvPicPr>
          <p:nvPr/>
        </p:nvPicPr>
        <p:blipFill>
          <a:blip r:embed="rId2"/>
          <a:stretch>
            <a:fillRect/>
          </a:stretch>
        </p:blipFill>
        <p:spPr>
          <a:xfrm>
            <a:off x="555171" y="946695"/>
            <a:ext cx="10926622" cy="4964609"/>
          </a:xfrm>
          <a:prstGeom prst="rect">
            <a:avLst/>
          </a:prstGeom>
        </p:spPr>
      </p:pic>
    </p:spTree>
    <p:extLst>
      <p:ext uri="{BB962C8B-B14F-4D97-AF65-F5344CB8AC3E}">
        <p14:creationId xmlns:p14="http://schemas.microsoft.com/office/powerpoint/2010/main" val="788021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38557-D60A-8F95-1253-40B21E2DE83E}"/>
              </a:ext>
            </a:extLst>
          </p:cNvPr>
          <p:cNvSpPr>
            <a:spLocks noGrp="1"/>
          </p:cNvSpPr>
          <p:nvPr>
            <p:ph type="title"/>
          </p:nvPr>
        </p:nvSpPr>
        <p:spPr/>
        <p:txBody>
          <a:bodyPr/>
          <a:lstStyle/>
          <a:p>
            <a:r>
              <a:rPr lang="en-US" dirty="0"/>
              <a:t>Problematic </a:t>
            </a:r>
            <a:r>
              <a:rPr lang="en-US" dirty="0" err="1"/>
              <a:t>PoMo</a:t>
            </a:r>
            <a:r>
              <a:rPr lang="en-US" dirty="0"/>
              <a:t>?</a:t>
            </a:r>
          </a:p>
        </p:txBody>
      </p:sp>
      <p:sp>
        <p:nvSpPr>
          <p:cNvPr id="3" name="Content Placeholder 2">
            <a:extLst>
              <a:ext uri="{FF2B5EF4-FFF2-40B4-BE49-F238E27FC236}">
                <a16:creationId xmlns:a16="http://schemas.microsoft.com/office/drawing/2014/main" id="{DAFA3842-3B93-068B-7A99-FC13E51DA143}"/>
              </a:ext>
            </a:extLst>
          </p:cNvPr>
          <p:cNvSpPr>
            <a:spLocks noGrp="1"/>
          </p:cNvSpPr>
          <p:nvPr>
            <p:ph idx="1"/>
          </p:nvPr>
        </p:nvSpPr>
        <p:spPr>
          <a:xfrm>
            <a:off x="838200" y="1515382"/>
            <a:ext cx="10515600" cy="4351338"/>
          </a:xfrm>
        </p:spPr>
        <p:txBody>
          <a:bodyPr/>
          <a:lstStyle/>
          <a:p>
            <a:r>
              <a:rPr lang="en-US" dirty="0"/>
              <a:t>When within-species variation is not clear (single sample per species) the user needs to input the correct ϴ value (degree of within species variability)</a:t>
            </a:r>
          </a:p>
        </p:txBody>
      </p:sp>
      <p:pic>
        <p:nvPicPr>
          <p:cNvPr id="4" name="Picture 3">
            <a:extLst>
              <a:ext uri="{FF2B5EF4-FFF2-40B4-BE49-F238E27FC236}">
                <a16:creationId xmlns:a16="http://schemas.microsoft.com/office/drawing/2014/main" id="{F4DA286E-80C4-B46E-F184-E8643ED54504}"/>
              </a:ext>
            </a:extLst>
          </p:cNvPr>
          <p:cNvPicPr>
            <a:picLocks noChangeAspect="1"/>
          </p:cNvPicPr>
          <p:nvPr/>
        </p:nvPicPr>
        <p:blipFill>
          <a:blip r:embed="rId2"/>
          <a:stretch>
            <a:fillRect/>
          </a:stretch>
        </p:blipFill>
        <p:spPr>
          <a:xfrm>
            <a:off x="1295142" y="2840945"/>
            <a:ext cx="8436687" cy="3807325"/>
          </a:xfrm>
          <a:prstGeom prst="rect">
            <a:avLst/>
          </a:prstGeom>
        </p:spPr>
      </p:pic>
    </p:spTree>
    <p:extLst>
      <p:ext uri="{BB962C8B-B14F-4D97-AF65-F5344CB8AC3E}">
        <p14:creationId xmlns:p14="http://schemas.microsoft.com/office/powerpoint/2010/main" val="1688283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F941-B611-C4B6-4940-3D9F5B2352E4}"/>
              </a:ext>
            </a:extLst>
          </p:cNvPr>
          <p:cNvSpPr>
            <a:spLocks noGrp="1"/>
          </p:cNvSpPr>
          <p:nvPr>
            <p:ph type="title"/>
          </p:nvPr>
        </p:nvSpPr>
        <p:spPr/>
        <p:txBody>
          <a:bodyPr/>
          <a:lstStyle/>
          <a:p>
            <a:r>
              <a:rPr lang="en-US" dirty="0"/>
              <a:t>Empirical Study </a:t>
            </a:r>
          </a:p>
        </p:txBody>
      </p:sp>
      <p:sp>
        <p:nvSpPr>
          <p:cNvPr id="3" name="Content Placeholder 2">
            <a:extLst>
              <a:ext uri="{FF2B5EF4-FFF2-40B4-BE49-F238E27FC236}">
                <a16:creationId xmlns:a16="http://schemas.microsoft.com/office/drawing/2014/main" id="{CD2518FB-13B9-A0AE-00C4-4474108D753A}"/>
              </a:ext>
            </a:extLst>
          </p:cNvPr>
          <p:cNvSpPr>
            <a:spLocks noGrp="1"/>
          </p:cNvSpPr>
          <p:nvPr>
            <p:ph idx="1"/>
          </p:nvPr>
        </p:nvSpPr>
        <p:spPr/>
        <p:txBody>
          <a:bodyPr/>
          <a:lstStyle/>
          <a:p>
            <a:r>
              <a:rPr lang="en-US" dirty="0"/>
              <a:t>Looking at genetic variation and population structure in </a:t>
            </a:r>
            <a:r>
              <a:rPr lang="en-US" i="1" dirty="0"/>
              <a:t>Mimulus </a:t>
            </a:r>
            <a:r>
              <a:rPr lang="en-US" i="1" dirty="0" err="1"/>
              <a:t>guttatus</a:t>
            </a:r>
            <a:r>
              <a:rPr lang="en-US" dirty="0"/>
              <a:t> across various spatial scales.</a:t>
            </a:r>
          </a:p>
        </p:txBody>
      </p:sp>
      <p:pic>
        <p:nvPicPr>
          <p:cNvPr id="5" name="Picture 4">
            <a:extLst>
              <a:ext uri="{FF2B5EF4-FFF2-40B4-BE49-F238E27FC236}">
                <a16:creationId xmlns:a16="http://schemas.microsoft.com/office/drawing/2014/main" id="{C2E118A8-B001-D7C2-ADE1-661F628D33CF}"/>
              </a:ext>
            </a:extLst>
          </p:cNvPr>
          <p:cNvPicPr>
            <a:picLocks noChangeAspect="1"/>
          </p:cNvPicPr>
          <p:nvPr/>
        </p:nvPicPr>
        <p:blipFill rotWithShape="1">
          <a:blip r:embed="rId2"/>
          <a:srcRect l="6498" t="24652" r="8011" b="6905"/>
          <a:stretch/>
        </p:blipFill>
        <p:spPr>
          <a:xfrm>
            <a:off x="955222" y="2736450"/>
            <a:ext cx="7356022" cy="3680678"/>
          </a:xfrm>
          <a:prstGeom prst="rect">
            <a:avLst/>
          </a:prstGeom>
        </p:spPr>
      </p:pic>
    </p:spTree>
    <p:extLst>
      <p:ext uri="{BB962C8B-B14F-4D97-AF65-F5344CB8AC3E}">
        <p14:creationId xmlns:p14="http://schemas.microsoft.com/office/powerpoint/2010/main" val="1845715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090EC-EC2A-107D-7C88-CD9F9DBFEF38}"/>
              </a:ext>
            </a:extLst>
          </p:cNvPr>
          <p:cNvSpPr>
            <a:spLocks noGrp="1"/>
          </p:cNvSpPr>
          <p:nvPr>
            <p:ph type="title"/>
          </p:nvPr>
        </p:nvSpPr>
        <p:spPr/>
        <p:txBody>
          <a:bodyPr/>
          <a:lstStyle/>
          <a:p>
            <a:r>
              <a:rPr lang="en-US" dirty="0"/>
              <a:t>Fine-scale spatial structure</a:t>
            </a:r>
          </a:p>
        </p:txBody>
      </p:sp>
      <p:pic>
        <p:nvPicPr>
          <p:cNvPr id="9" name="Content Placeholder 8">
            <a:extLst>
              <a:ext uri="{FF2B5EF4-FFF2-40B4-BE49-F238E27FC236}">
                <a16:creationId xmlns:a16="http://schemas.microsoft.com/office/drawing/2014/main" id="{B4EDD4BE-2AC3-4F40-6235-0E21B8942058}"/>
              </a:ext>
            </a:extLst>
          </p:cNvPr>
          <p:cNvPicPr>
            <a:picLocks noGrp="1" noChangeAspect="1"/>
          </p:cNvPicPr>
          <p:nvPr>
            <p:ph idx="1"/>
          </p:nvPr>
        </p:nvPicPr>
        <p:blipFill rotWithShape="1">
          <a:blip r:embed="rId2"/>
          <a:srcRect l="8761" t="17710" r="42691" b="5550"/>
          <a:stretch/>
        </p:blipFill>
        <p:spPr>
          <a:xfrm>
            <a:off x="6830785" y="1445759"/>
            <a:ext cx="4416879" cy="4363534"/>
          </a:xfrm>
        </p:spPr>
      </p:pic>
      <p:sp>
        <p:nvSpPr>
          <p:cNvPr id="11" name="TextBox 10">
            <a:extLst>
              <a:ext uri="{FF2B5EF4-FFF2-40B4-BE49-F238E27FC236}">
                <a16:creationId xmlns:a16="http://schemas.microsoft.com/office/drawing/2014/main" id="{B90D11D3-AFEB-EEF3-DF9B-EBA70CA397B1}"/>
              </a:ext>
            </a:extLst>
          </p:cNvPr>
          <p:cNvSpPr txBox="1"/>
          <p:nvPr/>
        </p:nvSpPr>
        <p:spPr>
          <a:xfrm>
            <a:off x="1063399" y="1780866"/>
            <a:ext cx="4480151" cy="1908215"/>
          </a:xfrm>
          <a:prstGeom prst="rect">
            <a:avLst/>
          </a:prstGeom>
          <a:noFill/>
        </p:spPr>
        <p:txBody>
          <a:bodyPr wrap="square">
            <a:spAutoFit/>
          </a:bodyPr>
          <a:lstStyle/>
          <a:p>
            <a:pPr marL="285750" indent="-285750">
              <a:buFont typeface="Arial" panose="020B0604020202020204" pitchFamily="34" charset="0"/>
              <a:buChar char="•"/>
            </a:pPr>
            <a:r>
              <a:rPr lang="en-US" dirty="0"/>
              <a:t>High F</a:t>
            </a:r>
            <a:r>
              <a:rPr lang="en-US" sz="1400" dirty="0"/>
              <a:t>IS </a:t>
            </a:r>
            <a:r>
              <a:rPr lang="en-US" sz="2000" dirty="0"/>
              <a:t>values and Low SGS(spatial genetic structure)</a:t>
            </a:r>
          </a:p>
          <a:p>
            <a:endParaRPr lang="en-US" sz="2000" dirty="0"/>
          </a:p>
          <a:p>
            <a:pPr marL="285750" indent="-285750">
              <a:buFont typeface="Arial" panose="020B0604020202020204" pitchFamily="34" charset="0"/>
              <a:buChar char="•"/>
            </a:pPr>
            <a:r>
              <a:rPr lang="en-US" sz="2000" dirty="0"/>
              <a:t>Dispersal through clonal spread and self fertilization</a:t>
            </a:r>
            <a:endParaRPr lang="en-US" sz="1400" dirty="0"/>
          </a:p>
          <a:p>
            <a:endParaRPr lang="en-US" dirty="0"/>
          </a:p>
        </p:txBody>
      </p:sp>
    </p:spTree>
    <p:extLst>
      <p:ext uri="{BB962C8B-B14F-4D97-AF65-F5344CB8AC3E}">
        <p14:creationId xmlns:p14="http://schemas.microsoft.com/office/powerpoint/2010/main" val="282198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AF9C-2796-BCA1-71E3-1BCD25EB8F15}"/>
              </a:ext>
            </a:extLst>
          </p:cNvPr>
          <p:cNvSpPr>
            <a:spLocks noGrp="1"/>
          </p:cNvSpPr>
          <p:nvPr>
            <p:ph type="title"/>
          </p:nvPr>
        </p:nvSpPr>
        <p:spPr/>
        <p:txBody>
          <a:bodyPr/>
          <a:lstStyle/>
          <a:p>
            <a:r>
              <a:rPr lang="en-US" dirty="0"/>
              <a:t>Population-level differentiation</a:t>
            </a:r>
          </a:p>
        </p:txBody>
      </p:sp>
      <p:pic>
        <p:nvPicPr>
          <p:cNvPr id="5" name="Content Placeholder 4">
            <a:extLst>
              <a:ext uri="{FF2B5EF4-FFF2-40B4-BE49-F238E27FC236}">
                <a16:creationId xmlns:a16="http://schemas.microsoft.com/office/drawing/2014/main" id="{70C690BF-E457-2170-7DA3-A1BE8FBA4B93}"/>
              </a:ext>
            </a:extLst>
          </p:cNvPr>
          <p:cNvPicPr>
            <a:picLocks noGrp="1" noChangeAspect="1"/>
          </p:cNvPicPr>
          <p:nvPr>
            <p:ph idx="1"/>
          </p:nvPr>
        </p:nvPicPr>
        <p:blipFill rotWithShape="1">
          <a:blip r:embed="rId2"/>
          <a:srcRect l="8795" t="22964" r="42456" b="25251"/>
          <a:stretch/>
        </p:blipFill>
        <p:spPr>
          <a:xfrm>
            <a:off x="4696822" y="1690688"/>
            <a:ext cx="6419058" cy="4261757"/>
          </a:xfrm>
        </p:spPr>
      </p:pic>
      <p:sp>
        <p:nvSpPr>
          <p:cNvPr id="6" name="TextBox 5">
            <a:extLst>
              <a:ext uri="{FF2B5EF4-FFF2-40B4-BE49-F238E27FC236}">
                <a16:creationId xmlns:a16="http://schemas.microsoft.com/office/drawing/2014/main" id="{B0C07ED9-6F5F-A840-4E2D-A6B6FFFBD4CE}"/>
              </a:ext>
            </a:extLst>
          </p:cNvPr>
          <p:cNvSpPr txBox="1"/>
          <p:nvPr/>
        </p:nvSpPr>
        <p:spPr>
          <a:xfrm>
            <a:off x="527436" y="2360531"/>
            <a:ext cx="3317943" cy="1200329"/>
          </a:xfrm>
          <a:prstGeom prst="rect">
            <a:avLst/>
          </a:prstGeom>
          <a:noFill/>
        </p:spPr>
        <p:txBody>
          <a:bodyPr wrap="square">
            <a:spAutoFit/>
          </a:bodyPr>
          <a:lstStyle/>
          <a:p>
            <a:r>
              <a:rPr lang="en-US" dirty="0"/>
              <a:t>High genetic diversity with a mean per site π of 1.6%, and high population structure with a mean pairwise FST of 0.327</a:t>
            </a:r>
          </a:p>
        </p:txBody>
      </p:sp>
    </p:spTree>
    <p:extLst>
      <p:ext uri="{BB962C8B-B14F-4D97-AF65-F5344CB8AC3E}">
        <p14:creationId xmlns:p14="http://schemas.microsoft.com/office/powerpoint/2010/main" val="2440191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43EE1-486D-AFEE-CC50-90B6C416129B}"/>
              </a:ext>
            </a:extLst>
          </p:cNvPr>
          <p:cNvSpPr>
            <a:spLocks noGrp="1"/>
          </p:cNvSpPr>
          <p:nvPr>
            <p:ph type="title"/>
          </p:nvPr>
        </p:nvSpPr>
        <p:spPr/>
        <p:txBody>
          <a:bodyPr/>
          <a:lstStyle/>
          <a:p>
            <a:r>
              <a:rPr lang="en-US" dirty="0"/>
              <a:t>Range-wide diversity</a:t>
            </a:r>
          </a:p>
        </p:txBody>
      </p:sp>
      <p:pic>
        <p:nvPicPr>
          <p:cNvPr id="5" name="Content Placeholder 4">
            <a:extLst>
              <a:ext uri="{FF2B5EF4-FFF2-40B4-BE49-F238E27FC236}">
                <a16:creationId xmlns:a16="http://schemas.microsoft.com/office/drawing/2014/main" id="{912BBC3B-4279-81C9-9AFB-A85170851C11}"/>
              </a:ext>
            </a:extLst>
          </p:cNvPr>
          <p:cNvPicPr>
            <a:picLocks noGrp="1" noChangeAspect="1"/>
          </p:cNvPicPr>
          <p:nvPr>
            <p:ph idx="1"/>
          </p:nvPr>
        </p:nvPicPr>
        <p:blipFill rotWithShape="1">
          <a:blip r:embed="rId2"/>
          <a:srcRect l="8175" t="22963" r="42222" b="11743"/>
          <a:stretch/>
        </p:blipFill>
        <p:spPr>
          <a:xfrm>
            <a:off x="5519056" y="1436914"/>
            <a:ext cx="6321482" cy="5200650"/>
          </a:xfrm>
        </p:spPr>
      </p:pic>
      <p:sp>
        <p:nvSpPr>
          <p:cNvPr id="7" name="TextBox 6">
            <a:extLst>
              <a:ext uri="{FF2B5EF4-FFF2-40B4-BE49-F238E27FC236}">
                <a16:creationId xmlns:a16="http://schemas.microsoft.com/office/drawing/2014/main" id="{BB5353D8-F8CA-CBCE-0755-BB303E5F4C03}"/>
              </a:ext>
            </a:extLst>
          </p:cNvPr>
          <p:cNvSpPr txBox="1"/>
          <p:nvPr/>
        </p:nvSpPr>
        <p:spPr>
          <a:xfrm>
            <a:off x="516392" y="1775349"/>
            <a:ext cx="3786187" cy="3416320"/>
          </a:xfrm>
          <a:prstGeom prst="rect">
            <a:avLst/>
          </a:prstGeom>
          <a:noFill/>
        </p:spPr>
        <p:txBody>
          <a:bodyPr wrap="square">
            <a:spAutoFit/>
          </a:bodyPr>
          <a:lstStyle/>
          <a:p>
            <a:r>
              <a:rPr lang="en-US" dirty="0"/>
              <a:t>At K=3,</a:t>
            </a:r>
          </a:p>
          <a:p>
            <a:r>
              <a:rPr lang="en-US" dirty="0"/>
              <a:t>Spatial models distinguished coastal, northern and southern genetic clusters but with major admixture.</a:t>
            </a:r>
          </a:p>
          <a:p>
            <a:endParaRPr lang="en-US" dirty="0"/>
          </a:p>
          <a:p>
            <a:r>
              <a:rPr lang="en-US" dirty="0" err="1"/>
              <a:t>PoMo</a:t>
            </a:r>
            <a:r>
              <a:rPr lang="en-US" dirty="0"/>
              <a:t> resolved a well-supported tree topology with genetic clusters of southern, coastal and northern populations, while also revealing previously uncharacterized geographic substructure within clades</a:t>
            </a:r>
          </a:p>
          <a:p>
            <a:endParaRPr lang="en-US" dirty="0"/>
          </a:p>
        </p:txBody>
      </p:sp>
    </p:spTree>
    <p:extLst>
      <p:ext uri="{BB962C8B-B14F-4D97-AF65-F5344CB8AC3E}">
        <p14:creationId xmlns:p14="http://schemas.microsoft.com/office/powerpoint/2010/main" val="3702789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C509-B9A0-CCFF-AF57-79E3A085C3CF}"/>
              </a:ext>
            </a:extLst>
          </p:cNvPr>
          <p:cNvSpPr>
            <a:spLocks noGrp="1"/>
          </p:cNvSpPr>
          <p:nvPr>
            <p:ph type="title"/>
          </p:nvPr>
        </p:nvSpPr>
        <p:spPr/>
        <p:txBody>
          <a:bodyPr/>
          <a:lstStyle/>
          <a:p>
            <a:r>
              <a:rPr lang="en-US" dirty="0"/>
              <a:t>ILS</a:t>
            </a:r>
          </a:p>
        </p:txBody>
      </p:sp>
      <p:sp>
        <p:nvSpPr>
          <p:cNvPr id="3" name="Content Placeholder 2">
            <a:extLst>
              <a:ext uri="{FF2B5EF4-FFF2-40B4-BE49-F238E27FC236}">
                <a16:creationId xmlns:a16="http://schemas.microsoft.com/office/drawing/2014/main" id="{0BCDBC81-458E-3672-EF55-553560494D2F}"/>
              </a:ext>
            </a:extLst>
          </p:cNvPr>
          <p:cNvSpPr>
            <a:spLocks noGrp="1"/>
          </p:cNvSpPr>
          <p:nvPr>
            <p:ph idx="1"/>
          </p:nvPr>
        </p:nvSpPr>
        <p:spPr/>
        <p:txBody>
          <a:bodyPr/>
          <a:lstStyle/>
          <a:p>
            <a:r>
              <a:rPr lang="en-US" dirty="0"/>
              <a:t>Causing incongruencies of the overall species-level tree. </a:t>
            </a:r>
          </a:p>
          <a:p>
            <a:pPr marL="0" indent="0">
              <a:buNone/>
            </a:pPr>
            <a:endParaRPr lang="en-US" dirty="0"/>
          </a:p>
        </p:txBody>
      </p:sp>
    </p:spTree>
    <p:extLst>
      <p:ext uri="{BB962C8B-B14F-4D97-AF65-F5344CB8AC3E}">
        <p14:creationId xmlns:p14="http://schemas.microsoft.com/office/powerpoint/2010/main" val="4931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FF9D-0F24-08B2-FB8A-D745C4FF9D2C}"/>
              </a:ext>
            </a:extLst>
          </p:cNvPr>
          <p:cNvSpPr>
            <a:spLocks noGrp="1"/>
          </p:cNvSpPr>
          <p:nvPr>
            <p:ph type="title"/>
          </p:nvPr>
        </p:nvSpPr>
        <p:spPr/>
        <p:txBody>
          <a:bodyPr/>
          <a:lstStyle/>
          <a:p>
            <a:r>
              <a:rPr lang="en-US" dirty="0" err="1"/>
              <a:t>PoMo</a:t>
            </a:r>
            <a:endParaRPr lang="en-US" dirty="0"/>
          </a:p>
        </p:txBody>
      </p:sp>
      <p:sp>
        <p:nvSpPr>
          <p:cNvPr id="3" name="Content Placeholder 2">
            <a:extLst>
              <a:ext uri="{FF2B5EF4-FFF2-40B4-BE49-F238E27FC236}">
                <a16:creationId xmlns:a16="http://schemas.microsoft.com/office/drawing/2014/main" id="{7C9F4D58-8429-A81A-9F36-8BDFFC99FB04}"/>
              </a:ext>
            </a:extLst>
          </p:cNvPr>
          <p:cNvSpPr>
            <a:spLocks noGrp="1"/>
          </p:cNvSpPr>
          <p:nvPr>
            <p:ph idx="1"/>
          </p:nvPr>
        </p:nvSpPr>
        <p:spPr/>
        <p:txBody>
          <a:bodyPr/>
          <a:lstStyle/>
          <a:p>
            <a:r>
              <a:rPr lang="en-US" dirty="0"/>
              <a:t>Genome-wide species tree estimation</a:t>
            </a:r>
          </a:p>
          <a:p>
            <a:r>
              <a:rPr lang="en-US" dirty="0"/>
              <a:t>Simple maximum likelihood approach</a:t>
            </a:r>
          </a:p>
          <a:p>
            <a:r>
              <a:rPr lang="en-US" dirty="0"/>
              <a:t>Allele frequency based</a:t>
            </a:r>
          </a:p>
          <a:p>
            <a:r>
              <a:rPr lang="en-US" dirty="0"/>
              <a:t>Accounts for ancestral variation and ILS</a:t>
            </a:r>
          </a:p>
          <a:p>
            <a:r>
              <a:rPr lang="en-US" dirty="0"/>
              <a:t>Effectively estimate mutation rates and fixation biases</a:t>
            </a:r>
          </a:p>
          <a:p>
            <a:endParaRPr lang="en-US" dirty="0"/>
          </a:p>
          <a:p>
            <a:endParaRPr lang="en-US" dirty="0"/>
          </a:p>
        </p:txBody>
      </p:sp>
    </p:spTree>
    <p:extLst>
      <p:ext uri="{BB962C8B-B14F-4D97-AF65-F5344CB8AC3E}">
        <p14:creationId xmlns:p14="http://schemas.microsoft.com/office/powerpoint/2010/main" val="1621377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D3BE-EB2C-C7AA-EBDC-409BC5BFD002}"/>
              </a:ext>
            </a:extLst>
          </p:cNvPr>
          <p:cNvSpPr>
            <a:spLocks noGrp="1"/>
          </p:cNvSpPr>
          <p:nvPr>
            <p:ph type="title"/>
          </p:nvPr>
        </p:nvSpPr>
        <p:spPr/>
        <p:txBody>
          <a:bodyPr/>
          <a:lstStyle/>
          <a:p>
            <a:r>
              <a:rPr lang="en-US" dirty="0"/>
              <a:t>Past work – other likelihood-based methods</a:t>
            </a:r>
          </a:p>
        </p:txBody>
      </p:sp>
      <p:sp>
        <p:nvSpPr>
          <p:cNvPr id="3" name="Content Placeholder 2">
            <a:extLst>
              <a:ext uri="{FF2B5EF4-FFF2-40B4-BE49-F238E27FC236}">
                <a16:creationId xmlns:a16="http://schemas.microsoft.com/office/drawing/2014/main" id="{73E4E897-C66C-489E-4C4E-309875FE94E7}"/>
              </a:ext>
            </a:extLst>
          </p:cNvPr>
          <p:cNvSpPr>
            <a:spLocks noGrp="1"/>
          </p:cNvSpPr>
          <p:nvPr>
            <p:ph idx="1"/>
          </p:nvPr>
        </p:nvSpPr>
        <p:spPr>
          <a:xfrm>
            <a:off x="6262008" y="1792968"/>
            <a:ext cx="3292929" cy="4351338"/>
          </a:xfrm>
        </p:spPr>
        <p:txBody>
          <a:bodyPr/>
          <a:lstStyle/>
          <a:p>
            <a:pPr marL="0" indent="0">
              <a:buNone/>
            </a:pPr>
            <a:r>
              <a:rPr lang="en-US" dirty="0"/>
              <a:t>Species tree</a:t>
            </a:r>
          </a:p>
          <a:p>
            <a:endParaRPr lang="en-US" dirty="0"/>
          </a:p>
          <a:p>
            <a:r>
              <a:rPr lang="en-US" dirty="0"/>
              <a:t>Infinite sites</a:t>
            </a:r>
          </a:p>
          <a:p>
            <a:r>
              <a:rPr lang="en-US" dirty="0"/>
              <a:t>Any number of alleles</a:t>
            </a:r>
          </a:p>
          <a:p>
            <a:r>
              <a:rPr lang="en-US" dirty="0"/>
              <a:t>Sites from the same locus are linked</a:t>
            </a:r>
          </a:p>
          <a:p>
            <a:pPr marL="0" indent="0">
              <a:buNone/>
            </a:pPr>
            <a:endParaRPr lang="en-US" dirty="0"/>
          </a:p>
        </p:txBody>
      </p:sp>
      <p:sp>
        <p:nvSpPr>
          <p:cNvPr id="6" name="Content Placeholder 2">
            <a:extLst>
              <a:ext uri="{FF2B5EF4-FFF2-40B4-BE49-F238E27FC236}">
                <a16:creationId xmlns:a16="http://schemas.microsoft.com/office/drawing/2014/main" id="{BE597610-6201-2891-CA17-AB340115BB15}"/>
              </a:ext>
            </a:extLst>
          </p:cNvPr>
          <p:cNvSpPr txBox="1">
            <a:spLocks/>
          </p:cNvSpPr>
          <p:nvPr/>
        </p:nvSpPr>
        <p:spPr>
          <a:xfrm>
            <a:off x="1047750" y="1792968"/>
            <a:ext cx="3292929"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Population tree</a:t>
            </a:r>
          </a:p>
          <a:p>
            <a:endParaRPr lang="en-US" dirty="0"/>
          </a:p>
          <a:p>
            <a:r>
              <a:rPr lang="en-US" dirty="0"/>
              <a:t>Assume polymorphism observed within or between taxa already existed at the root/ no new mutations</a:t>
            </a:r>
          </a:p>
          <a:p>
            <a:r>
              <a:rPr lang="en-US" dirty="0"/>
              <a:t>Two alleles per site</a:t>
            </a:r>
          </a:p>
          <a:p>
            <a:r>
              <a:rPr lang="en-US" dirty="0"/>
              <a:t>All sites are unlinked</a:t>
            </a:r>
          </a:p>
        </p:txBody>
      </p:sp>
    </p:spTree>
    <p:extLst>
      <p:ext uri="{BB962C8B-B14F-4D97-AF65-F5344CB8AC3E}">
        <p14:creationId xmlns:p14="http://schemas.microsoft.com/office/powerpoint/2010/main" val="200531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EEAF-7A1C-13CD-AA59-F1539B15A946}"/>
              </a:ext>
            </a:extLst>
          </p:cNvPr>
          <p:cNvSpPr>
            <a:spLocks noGrp="1"/>
          </p:cNvSpPr>
          <p:nvPr>
            <p:ph type="title"/>
          </p:nvPr>
        </p:nvSpPr>
        <p:spPr/>
        <p:txBody>
          <a:bodyPr/>
          <a:lstStyle/>
          <a:p>
            <a:r>
              <a:rPr lang="en-US" dirty="0"/>
              <a:t>Method</a:t>
            </a:r>
          </a:p>
        </p:txBody>
      </p:sp>
      <p:pic>
        <p:nvPicPr>
          <p:cNvPr id="9" name="Content Placeholder 8" descr="A screenshot of a computer&#10;&#10;Description automatically generated">
            <a:extLst>
              <a:ext uri="{FF2B5EF4-FFF2-40B4-BE49-F238E27FC236}">
                <a16:creationId xmlns:a16="http://schemas.microsoft.com/office/drawing/2014/main" id="{F7D96CB7-1AF3-5219-1BC9-A6C8EB599D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176" t="22443" r="24014" b="29879"/>
          <a:stretch/>
        </p:blipFill>
        <p:spPr>
          <a:xfrm>
            <a:off x="459040" y="1533831"/>
            <a:ext cx="6905322" cy="3126659"/>
          </a:xfrm>
        </p:spPr>
      </p:pic>
      <p:pic>
        <p:nvPicPr>
          <p:cNvPr id="11" name="Picture 10" descr="A number of letters and numbers on a white background&#10;&#10;Description automatically generated">
            <a:extLst>
              <a:ext uri="{FF2B5EF4-FFF2-40B4-BE49-F238E27FC236}">
                <a16:creationId xmlns:a16="http://schemas.microsoft.com/office/drawing/2014/main" id="{CF4FC551-0093-F1CC-F6E1-831D71525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155" y="2139515"/>
            <a:ext cx="4150608" cy="2186481"/>
          </a:xfrm>
          <a:prstGeom prst="rect">
            <a:avLst/>
          </a:prstGeom>
        </p:spPr>
      </p:pic>
      <p:sp>
        <p:nvSpPr>
          <p:cNvPr id="13" name="TextBox 12">
            <a:extLst>
              <a:ext uri="{FF2B5EF4-FFF2-40B4-BE49-F238E27FC236}">
                <a16:creationId xmlns:a16="http://schemas.microsoft.com/office/drawing/2014/main" id="{2A88BC15-DF24-1A56-F959-BF55EFEF73E8}"/>
              </a:ext>
            </a:extLst>
          </p:cNvPr>
          <p:cNvSpPr txBox="1"/>
          <p:nvPr/>
        </p:nvSpPr>
        <p:spPr>
          <a:xfrm>
            <a:off x="603276" y="4924651"/>
            <a:ext cx="10750524" cy="646331"/>
          </a:xfrm>
          <a:prstGeom prst="rect">
            <a:avLst/>
          </a:prstGeom>
          <a:noFill/>
        </p:spPr>
        <p:txBody>
          <a:bodyPr wrap="square">
            <a:spAutoFit/>
          </a:bodyPr>
          <a:lstStyle/>
          <a:p>
            <a:r>
              <a:rPr lang="en-US" b="1" dirty="0"/>
              <a:t>Moran Model of genetic drift </a:t>
            </a:r>
            <a:r>
              <a:rPr lang="en-US" dirty="0"/>
              <a:t>-  </a:t>
            </a:r>
            <a:r>
              <a:rPr lang="en-US" b="0" i="0" dirty="0">
                <a:solidFill>
                  <a:srgbClr val="4D5156"/>
                </a:solidFill>
                <a:effectLst/>
                <a:latin typeface="Google Sans"/>
              </a:rPr>
              <a:t> </a:t>
            </a:r>
            <a:r>
              <a:rPr lang="en-US" b="0" i="0" dirty="0">
                <a:solidFill>
                  <a:srgbClr val="040C28"/>
                </a:solidFill>
                <a:effectLst/>
                <a:latin typeface="Google Sans"/>
              </a:rPr>
              <a:t>a single allele copy dies and another reproduces in each time step. Maintains a </a:t>
            </a:r>
            <a:r>
              <a:rPr lang="en-US" i="0" dirty="0">
                <a:effectLst/>
              </a:rPr>
              <a:t>constant population size of N</a:t>
            </a:r>
            <a:endParaRPr lang="en-US" dirty="0"/>
          </a:p>
        </p:txBody>
      </p:sp>
    </p:spTree>
    <p:extLst>
      <p:ext uri="{BB962C8B-B14F-4D97-AF65-F5344CB8AC3E}">
        <p14:creationId xmlns:p14="http://schemas.microsoft.com/office/powerpoint/2010/main" val="3063293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3A9CC4-61D2-1D12-1157-AAF6F9D6D12D}"/>
              </a:ext>
            </a:extLst>
          </p:cNvPr>
          <p:cNvSpPr>
            <a:spLocks noGrp="1"/>
          </p:cNvSpPr>
          <p:nvPr>
            <p:ph idx="1"/>
          </p:nvPr>
        </p:nvSpPr>
        <p:spPr>
          <a:xfrm>
            <a:off x="552450" y="519339"/>
            <a:ext cx="10515600" cy="4351338"/>
          </a:xfrm>
        </p:spPr>
        <p:txBody>
          <a:bodyPr/>
          <a:lstStyle/>
          <a:p>
            <a:pPr marL="0" indent="0">
              <a:buNone/>
            </a:pPr>
            <a:r>
              <a:rPr lang="es-ES" b="1" i="0" dirty="0" err="1">
                <a:solidFill>
                  <a:srgbClr val="202124"/>
                </a:solidFill>
                <a:effectLst/>
              </a:rPr>
              <a:t>Hasegawa</a:t>
            </a:r>
            <a:r>
              <a:rPr lang="es-ES" b="1" i="0" dirty="0">
                <a:solidFill>
                  <a:srgbClr val="202124"/>
                </a:solidFill>
                <a:effectLst/>
              </a:rPr>
              <a:t>–</a:t>
            </a:r>
            <a:r>
              <a:rPr lang="es-ES" b="1" i="0" dirty="0" err="1">
                <a:solidFill>
                  <a:srgbClr val="202124"/>
                </a:solidFill>
                <a:effectLst/>
              </a:rPr>
              <a:t>Kishono</a:t>
            </a:r>
            <a:r>
              <a:rPr lang="es-ES" b="1" i="0" dirty="0">
                <a:solidFill>
                  <a:srgbClr val="202124"/>
                </a:solidFill>
                <a:effectLst/>
              </a:rPr>
              <a:t>–</a:t>
            </a:r>
            <a:r>
              <a:rPr lang="es-ES" b="1" i="0" dirty="0" err="1">
                <a:solidFill>
                  <a:srgbClr val="202124"/>
                </a:solidFill>
                <a:effectLst/>
              </a:rPr>
              <a:t>Yano</a:t>
            </a:r>
            <a:r>
              <a:rPr lang="es-ES" b="1" i="0" dirty="0">
                <a:solidFill>
                  <a:srgbClr val="202124"/>
                </a:solidFill>
                <a:effectLst/>
              </a:rPr>
              <a:t> (HKY) </a:t>
            </a:r>
            <a:r>
              <a:rPr lang="es-ES" b="1" i="0" dirty="0" err="1">
                <a:solidFill>
                  <a:srgbClr val="202124"/>
                </a:solidFill>
                <a:effectLst/>
              </a:rPr>
              <a:t>model</a:t>
            </a:r>
            <a:r>
              <a:rPr lang="es-ES" b="1" i="0" dirty="0">
                <a:solidFill>
                  <a:srgbClr val="202124"/>
                </a:solidFill>
                <a:effectLst/>
              </a:rPr>
              <a:t> </a:t>
            </a:r>
            <a:r>
              <a:rPr lang="es-ES" b="1" i="0" dirty="0" err="1">
                <a:solidFill>
                  <a:srgbClr val="202124"/>
                </a:solidFill>
                <a:effectLst/>
              </a:rPr>
              <a:t>of</a:t>
            </a:r>
            <a:r>
              <a:rPr lang="es-ES" b="1" i="0" dirty="0">
                <a:solidFill>
                  <a:srgbClr val="202124"/>
                </a:solidFill>
                <a:effectLst/>
              </a:rPr>
              <a:t> </a:t>
            </a:r>
            <a:r>
              <a:rPr lang="es-ES" b="1" i="0" dirty="0" err="1">
                <a:solidFill>
                  <a:srgbClr val="202124"/>
                </a:solidFill>
                <a:effectLst/>
              </a:rPr>
              <a:t>mutation</a:t>
            </a:r>
            <a:r>
              <a:rPr lang="es-ES" b="1" i="0" dirty="0">
                <a:solidFill>
                  <a:srgbClr val="202124"/>
                </a:solidFill>
                <a:effectLst/>
              </a:rPr>
              <a:t> </a:t>
            </a:r>
            <a:r>
              <a:rPr lang="es-ES" b="0" i="0" dirty="0">
                <a:solidFill>
                  <a:srgbClr val="202124"/>
                </a:solidFill>
                <a:effectLst/>
              </a:rPr>
              <a:t>- </a:t>
            </a:r>
            <a:r>
              <a:rPr lang="en-US" b="0" i="0" dirty="0">
                <a:solidFill>
                  <a:srgbClr val="202124"/>
                </a:solidFill>
                <a:effectLst/>
              </a:rPr>
              <a:t>which assume that nucleotides occur at different frequencies, and that transitions and transversions occur at different rates</a:t>
            </a:r>
            <a:endParaRPr lang="en-US" dirty="0"/>
          </a:p>
        </p:txBody>
      </p:sp>
      <p:pic>
        <p:nvPicPr>
          <p:cNvPr id="5" name="Picture 4" descr="A diagram of a model&#10;&#10;Description automatically generated">
            <a:extLst>
              <a:ext uri="{FF2B5EF4-FFF2-40B4-BE49-F238E27FC236}">
                <a16:creationId xmlns:a16="http://schemas.microsoft.com/office/drawing/2014/main" id="{7D02802E-4071-9D41-6284-D637C9A1F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20131"/>
            <a:ext cx="9073242" cy="4777629"/>
          </a:xfrm>
          <a:prstGeom prst="rect">
            <a:avLst/>
          </a:prstGeom>
        </p:spPr>
      </p:pic>
    </p:spTree>
    <p:extLst>
      <p:ext uri="{BB962C8B-B14F-4D97-AF65-F5344CB8AC3E}">
        <p14:creationId xmlns:p14="http://schemas.microsoft.com/office/powerpoint/2010/main" val="223460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3180A0A-07D0-27DB-4368-C27997E6CCF5}"/>
              </a:ext>
            </a:extLst>
          </p:cNvPr>
          <p:cNvPicPr>
            <a:picLocks noGrp="1" noChangeAspect="1"/>
          </p:cNvPicPr>
          <p:nvPr>
            <p:ph idx="1"/>
          </p:nvPr>
        </p:nvPicPr>
        <p:blipFill>
          <a:blip r:embed="rId2"/>
          <a:stretch>
            <a:fillRect/>
          </a:stretch>
        </p:blipFill>
        <p:spPr>
          <a:xfrm>
            <a:off x="919842" y="422274"/>
            <a:ext cx="6290187" cy="6264477"/>
          </a:xfrm>
          <a:prstGeom prst="rect">
            <a:avLst/>
          </a:prstGeom>
        </p:spPr>
      </p:pic>
      <p:sp>
        <p:nvSpPr>
          <p:cNvPr id="10" name="TextBox 9">
            <a:extLst>
              <a:ext uri="{FF2B5EF4-FFF2-40B4-BE49-F238E27FC236}">
                <a16:creationId xmlns:a16="http://schemas.microsoft.com/office/drawing/2014/main" id="{EBB67968-7589-675F-F641-975A908B6797}"/>
              </a:ext>
            </a:extLst>
          </p:cNvPr>
          <p:cNvSpPr txBox="1"/>
          <p:nvPr/>
        </p:nvSpPr>
        <p:spPr>
          <a:xfrm>
            <a:off x="7519307" y="595636"/>
            <a:ext cx="4325030" cy="6186309"/>
          </a:xfrm>
          <a:prstGeom prst="rect">
            <a:avLst/>
          </a:prstGeom>
          <a:noFill/>
        </p:spPr>
        <p:txBody>
          <a:bodyPr wrap="square">
            <a:spAutoFit/>
          </a:bodyPr>
          <a:lstStyle/>
          <a:p>
            <a:pPr marL="342900" indent="-342900">
              <a:buAutoNum type="alphaUcParenBoth"/>
            </a:pPr>
            <a:r>
              <a:rPr lang="en-US" dirty="0"/>
              <a:t>Data from synonymous sites of each of the four species considered are collected. </a:t>
            </a:r>
          </a:p>
          <a:p>
            <a:pPr marL="342900" indent="-342900">
              <a:buAutoNum type="alphaUcParenBoth"/>
            </a:pPr>
            <a:r>
              <a:rPr lang="en-US" dirty="0"/>
              <a:t>Each site of each species is associated with a state in PoMo10 according to its allele counts. </a:t>
            </a:r>
          </a:p>
          <a:p>
            <a:pPr marL="342900" indent="-342900">
              <a:buAutoNum type="alphaUcParenBoth"/>
            </a:pPr>
            <a:r>
              <a:rPr lang="en-US" dirty="0"/>
              <a:t> Transition probabilities between nodes are calculated according to the PoMo10 rate matrix. For simplification, the figure shows only two alleles, while the full model has four alleles </a:t>
            </a:r>
          </a:p>
          <a:p>
            <a:pPr marL="342900" indent="-342900">
              <a:buAutoNum type="alphaUcParenBoth"/>
            </a:pPr>
            <a:r>
              <a:rPr lang="en-US" dirty="0"/>
              <a:t>Following the </a:t>
            </a:r>
            <a:r>
              <a:rPr lang="en-US" dirty="0" err="1"/>
              <a:t>Felsenstein</a:t>
            </a:r>
            <a:r>
              <a:rPr lang="en-US" dirty="0"/>
              <a:t> pruning algorithm (</a:t>
            </a:r>
            <a:r>
              <a:rPr lang="en-US" dirty="0" err="1"/>
              <a:t>Felsenstein</a:t>
            </a:r>
            <a:r>
              <a:rPr lang="en-US" dirty="0"/>
              <a:t> 1981), we sum probabilities over all combinations of states at inner nodes. </a:t>
            </a:r>
          </a:p>
          <a:p>
            <a:pPr marL="342900" indent="-342900">
              <a:buAutoNum type="alphaUcParenBoth"/>
            </a:pPr>
            <a:r>
              <a:rPr lang="en-US" dirty="0"/>
              <a:t> The likelihood of all sites is combined, and the process is iterated with different parameter values until we find those that maximize the likelihood. These values (mutation rates, fixation biases, and root nucleotide frequencies) are our final estimates.</a:t>
            </a:r>
          </a:p>
        </p:txBody>
      </p:sp>
    </p:spTree>
    <p:extLst>
      <p:ext uri="{BB962C8B-B14F-4D97-AF65-F5344CB8AC3E}">
        <p14:creationId xmlns:p14="http://schemas.microsoft.com/office/powerpoint/2010/main" val="815347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DFBADA2D-71F1-5AA4-A474-A2C02850C0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403" t="13958" r="13022" b="14932"/>
          <a:stretch/>
        </p:blipFill>
        <p:spPr>
          <a:xfrm>
            <a:off x="2882671" y="955902"/>
            <a:ext cx="9111344" cy="5288206"/>
          </a:xfrm>
        </p:spPr>
      </p:pic>
      <p:sp>
        <p:nvSpPr>
          <p:cNvPr id="7" name="TextBox 6">
            <a:extLst>
              <a:ext uri="{FF2B5EF4-FFF2-40B4-BE49-F238E27FC236}">
                <a16:creationId xmlns:a16="http://schemas.microsoft.com/office/drawing/2014/main" id="{45011813-121E-C2DB-38DD-9B41425706E1}"/>
              </a:ext>
            </a:extLst>
          </p:cNvPr>
          <p:cNvSpPr txBox="1"/>
          <p:nvPr/>
        </p:nvSpPr>
        <p:spPr>
          <a:xfrm>
            <a:off x="197985" y="1351394"/>
            <a:ext cx="2977921" cy="3693319"/>
          </a:xfrm>
          <a:prstGeom prst="rect">
            <a:avLst/>
          </a:prstGeom>
          <a:noFill/>
        </p:spPr>
        <p:txBody>
          <a:bodyPr wrap="square">
            <a:spAutoFit/>
          </a:bodyPr>
          <a:lstStyle/>
          <a:p>
            <a:pPr marL="285750" indent="-285750">
              <a:buFont typeface="Arial" panose="020B0604020202020204" pitchFamily="34" charset="0"/>
              <a:buChar char="•"/>
            </a:pPr>
            <a:r>
              <a:rPr lang="en-US" dirty="0" err="1"/>
              <a:t>PoMo</a:t>
            </a:r>
            <a:r>
              <a:rPr lang="en-US" dirty="0"/>
              <a:t> can account for multiple samples from the same taxon</a:t>
            </a:r>
          </a:p>
          <a:p>
            <a:endParaRPr lang="en-US" dirty="0"/>
          </a:p>
          <a:p>
            <a:pPr marL="285750" indent="-285750">
              <a:buFont typeface="Arial" panose="020B0604020202020204" pitchFamily="34" charset="0"/>
              <a:buChar char="•"/>
            </a:pPr>
            <a:r>
              <a:rPr lang="en-US" dirty="0" err="1"/>
              <a:t>PoMo</a:t>
            </a:r>
            <a:r>
              <a:rPr lang="en-US" dirty="0"/>
              <a:t> allows  species to be polymorphic, with two alleles coexisting at a certain frequency.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dirty="0" err="1"/>
              <a:t>PoMo</a:t>
            </a:r>
            <a:r>
              <a:rPr lang="en-US" dirty="0"/>
              <a:t>, all sites, even those within the same gene, are modeled as unlinked</a:t>
            </a:r>
          </a:p>
        </p:txBody>
      </p:sp>
    </p:spTree>
    <p:extLst>
      <p:ext uri="{BB962C8B-B14F-4D97-AF65-F5344CB8AC3E}">
        <p14:creationId xmlns:p14="http://schemas.microsoft.com/office/powerpoint/2010/main" val="245021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736DB5D8-C3C7-3837-B5F0-64354AD04C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462" t="20149" r="26156" b="26189"/>
          <a:stretch/>
        </p:blipFill>
        <p:spPr>
          <a:xfrm>
            <a:off x="89807" y="277585"/>
            <a:ext cx="5772150" cy="4457700"/>
          </a:xfrm>
        </p:spPr>
      </p:pic>
      <p:pic>
        <p:nvPicPr>
          <p:cNvPr id="6" name="Picture 5">
            <a:extLst>
              <a:ext uri="{FF2B5EF4-FFF2-40B4-BE49-F238E27FC236}">
                <a16:creationId xmlns:a16="http://schemas.microsoft.com/office/drawing/2014/main" id="{1B2C7444-2D1B-B171-1395-1A80C1B981F6}"/>
              </a:ext>
            </a:extLst>
          </p:cNvPr>
          <p:cNvPicPr>
            <a:picLocks noChangeAspect="1"/>
          </p:cNvPicPr>
          <p:nvPr/>
        </p:nvPicPr>
        <p:blipFill>
          <a:blip r:embed="rId3"/>
          <a:stretch>
            <a:fillRect/>
          </a:stretch>
        </p:blipFill>
        <p:spPr>
          <a:xfrm>
            <a:off x="5924550" y="465933"/>
            <a:ext cx="5547841" cy="4456562"/>
          </a:xfrm>
          <a:prstGeom prst="rect">
            <a:avLst/>
          </a:prstGeom>
        </p:spPr>
      </p:pic>
      <p:sp>
        <p:nvSpPr>
          <p:cNvPr id="7" name="TextBox 6">
            <a:extLst>
              <a:ext uri="{FF2B5EF4-FFF2-40B4-BE49-F238E27FC236}">
                <a16:creationId xmlns:a16="http://schemas.microsoft.com/office/drawing/2014/main" id="{0C94CACF-59EE-CE6F-F0EF-73B2CC922985}"/>
              </a:ext>
            </a:extLst>
          </p:cNvPr>
          <p:cNvSpPr txBox="1"/>
          <p:nvPr/>
        </p:nvSpPr>
        <p:spPr>
          <a:xfrm>
            <a:off x="808264" y="342900"/>
            <a:ext cx="1567543" cy="369332"/>
          </a:xfrm>
          <a:prstGeom prst="rect">
            <a:avLst/>
          </a:prstGeom>
          <a:noFill/>
        </p:spPr>
        <p:txBody>
          <a:bodyPr wrap="square" rtlCol="0">
            <a:spAutoFit/>
          </a:bodyPr>
          <a:lstStyle/>
          <a:p>
            <a:r>
              <a:rPr lang="en-US" dirty="0"/>
              <a:t>Trichotomy</a:t>
            </a:r>
          </a:p>
        </p:txBody>
      </p:sp>
      <p:sp>
        <p:nvSpPr>
          <p:cNvPr id="8" name="TextBox 7">
            <a:extLst>
              <a:ext uri="{FF2B5EF4-FFF2-40B4-BE49-F238E27FC236}">
                <a16:creationId xmlns:a16="http://schemas.microsoft.com/office/drawing/2014/main" id="{D66940D4-C186-12DA-0749-7EA45D575F98}"/>
              </a:ext>
            </a:extLst>
          </p:cNvPr>
          <p:cNvSpPr txBox="1"/>
          <p:nvPr/>
        </p:nvSpPr>
        <p:spPr>
          <a:xfrm>
            <a:off x="2551338" y="342900"/>
            <a:ext cx="1567543" cy="369332"/>
          </a:xfrm>
          <a:prstGeom prst="rect">
            <a:avLst/>
          </a:prstGeom>
          <a:noFill/>
        </p:spPr>
        <p:txBody>
          <a:bodyPr wrap="square" rtlCol="0">
            <a:spAutoFit/>
          </a:bodyPr>
          <a:lstStyle/>
          <a:p>
            <a:r>
              <a:rPr lang="en-US" dirty="0"/>
              <a:t>Classical ILS</a:t>
            </a:r>
          </a:p>
        </p:txBody>
      </p:sp>
      <p:sp>
        <p:nvSpPr>
          <p:cNvPr id="9" name="TextBox 8">
            <a:extLst>
              <a:ext uri="{FF2B5EF4-FFF2-40B4-BE49-F238E27FC236}">
                <a16:creationId xmlns:a16="http://schemas.microsoft.com/office/drawing/2014/main" id="{A9C01CB6-E5DB-4E3A-6EDC-875AFA64F1B3}"/>
              </a:ext>
            </a:extLst>
          </p:cNvPr>
          <p:cNvSpPr txBox="1"/>
          <p:nvPr/>
        </p:nvSpPr>
        <p:spPr>
          <a:xfrm>
            <a:off x="4382179" y="342900"/>
            <a:ext cx="1567543" cy="369332"/>
          </a:xfrm>
          <a:prstGeom prst="rect">
            <a:avLst/>
          </a:prstGeom>
          <a:noFill/>
        </p:spPr>
        <p:txBody>
          <a:bodyPr wrap="square" rtlCol="0">
            <a:spAutoFit/>
          </a:bodyPr>
          <a:lstStyle/>
          <a:p>
            <a:r>
              <a:rPr lang="en-US" dirty="0"/>
              <a:t>Balanced</a:t>
            </a:r>
          </a:p>
        </p:txBody>
      </p:sp>
      <p:sp>
        <p:nvSpPr>
          <p:cNvPr id="10" name="TextBox 9">
            <a:extLst>
              <a:ext uri="{FF2B5EF4-FFF2-40B4-BE49-F238E27FC236}">
                <a16:creationId xmlns:a16="http://schemas.microsoft.com/office/drawing/2014/main" id="{B35B8CB2-769D-A0A2-A4CA-33D18886A5C6}"/>
              </a:ext>
            </a:extLst>
          </p:cNvPr>
          <p:cNvSpPr txBox="1"/>
          <p:nvPr/>
        </p:nvSpPr>
        <p:spPr>
          <a:xfrm>
            <a:off x="903514" y="2535980"/>
            <a:ext cx="1567543" cy="369332"/>
          </a:xfrm>
          <a:prstGeom prst="rect">
            <a:avLst/>
          </a:prstGeom>
          <a:noFill/>
        </p:spPr>
        <p:txBody>
          <a:bodyPr wrap="square" rtlCol="0">
            <a:spAutoFit/>
          </a:bodyPr>
          <a:lstStyle/>
          <a:p>
            <a:r>
              <a:rPr lang="en-US" dirty="0"/>
              <a:t>anomalous</a:t>
            </a:r>
          </a:p>
        </p:txBody>
      </p:sp>
      <p:sp>
        <p:nvSpPr>
          <p:cNvPr id="11" name="TextBox 10">
            <a:extLst>
              <a:ext uri="{FF2B5EF4-FFF2-40B4-BE49-F238E27FC236}">
                <a16:creationId xmlns:a16="http://schemas.microsoft.com/office/drawing/2014/main" id="{BC3181AA-397E-8A84-937E-7C8D55213609}"/>
              </a:ext>
            </a:extLst>
          </p:cNvPr>
          <p:cNvSpPr txBox="1"/>
          <p:nvPr/>
        </p:nvSpPr>
        <p:spPr>
          <a:xfrm>
            <a:off x="2471057" y="2566757"/>
            <a:ext cx="1737634" cy="307777"/>
          </a:xfrm>
          <a:prstGeom prst="rect">
            <a:avLst/>
          </a:prstGeom>
          <a:noFill/>
        </p:spPr>
        <p:txBody>
          <a:bodyPr wrap="square" rtlCol="0">
            <a:spAutoFit/>
          </a:bodyPr>
          <a:lstStyle/>
          <a:p>
            <a:r>
              <a:rPr lang="en-US" sz="1400" dirty="0"/>
              <a:t>Recent radiation</a:t>
            </a:r>
          </a:p>
        </p:txBody>
      </p:sp>
      <p:sp>
        <p:nvSpPr>
          <p:cNvPr id="12" name="TextBox 11">
            <a:extLst>
              <a:ext uri="{FF2B5EF4-FFF2-40B4-BE49-F238E27FC236}">
                <a16:creationId xmlns:a16="http://schemas.microsoft.com/office/drawing/2014/main" id="{CC04035E-FB4E-0F84-F1BF-763BA7AE69D2}"/>
              </a:ext>
            </a:extLst>
          </p:cNvPr>
          <p:cNvSpPr txBox="1"/>
          <p:nvPr/>
        </p:nvSpPr>
        <p:spPr>
          <a:xfrm>
            <a:off x="4294414" y="2552308"/>
            <a:ext cx="1567543" cy="369332"/>
          </a:xfrm>
          <a:prstGeom prst="rect">
            <a:avLst/>
          </a:prstGeom>
          <a:noFill/>
        </p:spPr>
        <p:txBody>
          <a:bodyPr wrap="square" rtlCol="0">
            <a:spAutoFit/>
          </a:bodyPr>
          <a:lstStyle/>
          <a:p>
            <a:r>
              <a:rPr lang="en-US" dirty="0"/>
              <a:t>Unbalanced</a:t>
            </a:r>
          </a:p>
        </p:txBody>
      </p:sp>
    </p:spTree>
    <p:extLst>
      <p:ext uri="{BB962C8B-B14F-4D97-AF65-F5344CB8AC3E}">
        <p14:creationId xmlns:p14="http://schemas.microsoft.com/office/powerpoint/2010/main" val="3437986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2462</TotalTime>
  <Words>471</Words>
  <Application>Microsoft Office PowerPoint</Application>
  <PresentationFormat>Widescreen</PresentationFormat>
  <Paragraphs>56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Google Sans</vt:lpstr>
      <vt:lpstr>Office Theme</vt:lpstr>
      <vt:lpstr>PoMo – POlymorphism-aware phylogenetic MOdel</vt:lpstr>
      <vt:lpstr>ILS</vt:lpstr>
      <vt:lpstr>PoMo</vt:lpstr>
      <vt:lpstr>Past work – other likelihood-based methods</vt:lpstr>
      <vt:lpstr>Method</vt:lpstr>
      <vt:lpstr>PowerPoint Presentation</vt:lpstr>
      <vt:lpstr>PowerPoint Presentation</vt:lpstr>
      <vt:lpstr>PowerPoint Presentation</vt:lpstr>
      <vt:lpstr>PowerPoint Presentation</vt:lpstr>
      <vt:lpstr>PowerPoint Presentation</vt:lpstr>
      <vt:lpstr>PowerPoint Presentation</vt:lpstr>
      <vt:lpstr>Problematic PoMo?</vt:lpstr>
      <vt:lpstr>Empirical Study </vt:lpstr>
      <vt:lpstr>Fine-scale spatial structure</vt:lpstr>
      <vt:lpstr>Population-level differentiation</vt:lpstr>
      <vt:lpstr>Range-wide diversity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PoMo – POlymorphism-aware phylogenetic MOdel</dc:title>
  <dc:creator>Bhagya Amarasinghe</dc:creator>
  <cp:lastModifiedBy>Bhagya Amarasinghe</cp:lastModifiedBy>
  <cp:revision>1</cp:revision>
  <dcterms:created xsi:type="dcterms:W3CDTF">2024-02-26T20:17:43Z</dcterms:created>
  <dcterms:modified xsi:type="dcterms:W3CDTF">2024-02-28T13:20:18Z</dcterms:modified>
</cp:coreProperties>
</file>